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3"/>
  </p:notesMasterIdLst>
  <p:handoutMasterIdLst>
    <p:handoutMasterId r:id="rId14"/>
  </p:handoutMasterIdLst>
  <p:sldIdLst>
    <p:sldId id="258" r:id="rId5"/>
    <p:sldId id="260" r:id="rId6"/>
    <p:sldId id="261" r:id="rId7"/>
    <p:sldId id="259" r:id="rId8"/>
    <p:sldId id="265" r:id="rId9"/>
    <p:sldId id="262" r:id="rId10"/>
    <p:sldId id="263" r:id="rId11"/>
    <p:sldId id="264" r:id="rId12"/>
  </p:sldIdLst>
  <p:sldSz cx="12192000" cy="6858000"/>
  <p:notesSz cx="7010400" cy="9296400"/>
  <p:defaultTextStyle>
    <a:defPPr>
      <a:defRPr lang="en-US"/>
    </a:defPPr>
    <a:lvl1pPr marL="0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1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4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35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47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59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70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81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92" algn="l" defTabSz="914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0E1"/>
    <a:srgbClr val="0083BF"/>
    <a:srgbClr val="0157C8"/>
    <a:srgbClr val="0067CA"/>
    <a:srgbClr val="4D4D4D"/>
    <a:srgbClr val="FFFF99"/>
    <a:srgbClr val="15375E"/>
    <a:srgbClr val="00A5BE"/>
    <a:srgbClr val="D7AA0D"/>
    <a:srgbClr val="CED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3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157888-527A-4A28-81CE-E05717E3B989}" type="datetime5">
              <a:rPr lang="en-US" smtClean="0"/>
              <a:t>2-Dec-22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AXP Internal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ADD99B-8660-4BD4-B1DC-3BF88141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5799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A95888-0F91-43E4-80DB-97EC01CBB757}" type="datetime5">
              <a:rPr lang="en-US" smtClean="0"/>
              <a:t>2-Dec-22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AXP Internal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382D9F-09C4-4691-9190-749540A6A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067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1pPr>
    <a:lvl2pPr marL="158719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2pPr>
    <a:lvl3pPr marL="317440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3pPr>
    <a:lvl4pPr marL="476158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4pPr>
    <a:lvl5pPr marL="634878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5pPr>
    <a:lvl6pPr marL="793596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6pPr>
    <a:lvl7pPr marL="952316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7pPr>
    <a:lvl8pPr marL="1111035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8pPr>
    <a:lvl9pPr marL="1269756" algn="l" defTabSz="317440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3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3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0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4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7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1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1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0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4AF0-DFE7-4879-88E4-653B7B594198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3FF2F-9B7A-46B0-A02D-C9F411E13F57}" type="datetime5">
              <a:rPr lang="en-US" smtClean="0"/>
              <a:t>2-Dec-22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AXP Internal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EE20B-63F9-4921-9BEC-F1B599C6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5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pic>
        <p:nvPicPr>
          <p:cNvPr id="48" name="Picture 2" descr="oven fire safety ti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01" y="1540745"/>
            <a:ext cx="9563573" cy="4781789"/>
          </a:xfrm>
          <a:prstGeom prst="rect">
            <a:avLst/>
          </a:prstGeom>
          <a:noFill/>
          <a:ln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2" name="TextBox 51"/>
          <p:cNvSpPr txBox="1"/>
          <p:nvPr/>
        </p:nvSpPr>
        <p:spPr>
          <a:xfrm>
            <a:off x="520686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5143" y="5050971"/>
            <a:ext cx="5050971" cy="1111629"/>
          </a:xfrm>
          <a:prstGeom prst="rect">
            <a:avLst/>
          </a:prstGeom>
          <a:solidFill>
            <a:srgbClr val="DBE0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553" y="5524406"/>
            <a:ext cx="1292464" cy="627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442" y="5531870"/>
            <a:ext cx="2414419" cy="613015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4080" y="5533063"/>
            <a:ext cx="1414492" cy="610628"/>
          </a:xfrm>
          <a:prstGeom prst="rect">
            <a:avLst/>
          </a:prstGeom>
          <a:ln>
            <a:noFill/>
          </a:ln>
          <a:effectLst>
            <a:softEdge rad="88900"/>
          </a:effectLst>
        </p:spPr>
      </p:pic>
    </p:spTree>
    <p:extLst>
      <p:ext uri="{BB962C8B-B14F-4D97-AF65-F5344CB8AC3E}">
        <p14:creationId xmlns:p14="http://schemas.microsoft.com/office/powerpoint/2010/main" val="225797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4" y="211611"/>
            <a:ext cx="698203" cy="664688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417331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2480649" y="20941601"/>
            <a:ext cx="13952220" cy="3098800"/>
          </a:xfrm>
          <a:prstGeom prst="rect">
            <a:avLst/>
          </a:prstGeom>
          <a:solidFill>
            <a:srgbClr val="DBE0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6" name="Rectangle 55"/>
          <p:cNvSpPr/>
          <p:nvPr/>
        </p:nvSpPr>
        <p:spPr>
          <a:xfrm>
            <a:off x="14229726" y="21396041"/>
            <a:ext cx="12262332" cy="192886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21920" tIns="60960" rIns="121920" bIns="6096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/>
            <a:r>
              <a:rPr lang="en-US" sz="5867" b="1" dirty="0">
                <a:ln/>
                <a:solidFill>
                  <a:schemeClr val="accent4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BentonSans Medium" panose="02000603000000020004" pitchFamily="2" charset="0"/>
              </a:rPr>
              <a:t>Typically, fires are not accidents…</a:t>
            </a:r>
          </a:p>
          <a:p>
            <a:pPr algn="r"/>
            <a:r>
              <a:rPr lang="en-US" sz="5867" b="1" dirty="0">
                <a:ln/>
                <a:solidFill>
                  <a:schemeClr val="accent4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BentonSans Medium" panose="02000603000000020004" pitchFamily="2" charset="0"/>
              </a:rPr>
              <a:t>…They’re Preventable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1299" y="41537685"/>
            <a:ext cx="1570567" cy="19760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pic>
        <p:nvPicPr>
          <p:cNvPr id="73" name="Picture 6" descr="keep anything that can catch fire away from your stovetop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3" y="25448503"/>
            <a:ext cx="26278029" cy="13139020"/>
          </a:xfrm>
          <a:prstGeom prst="rect">
            <a:avLst/>
          </a:prstGeom>
          <a:noFill/>
          <a:ln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Rectangle 73"/>
          <p:cNvSpPr/>
          <p:nvPr/>
        </p:nvSpPr>
        <p:spPr>
          <a:xfrm>
            <a:off x="12331700" y="35196624"/>
            <a:ext cx="13804900" cy="3136900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5" name="Rectangle 74"/>
          <p:cNvSpPr/>
          <p:nvPr/>
        </p:nvSpPr>
        <p:spPr>
          <a:xfrm>
            <a:off x="13713864" y="36128675"/>
            <a:ext cx="12262332" cy="192886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21920" tIns="60960" rIns="121920" bIns="6096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/>
            <a:r>
              <a:rPr lang="en-US" sz="5867" b="1" dirty="0">
                <a:ln/>
                <a:solidFill>
                  <a:schemeClr val="accent4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BentonSans Medium" panose="02000603000000020004" pitchFamily="2" charset="0"/>
              </a:rPr>
              <a:t>Typically, fires are not accidents…</a:t>
            </a:r>
          </a:p>
          <a:p>
            <a:pPr algn="r"/>
            <a:r>
              <a:rPr lang="en-US" sz="5867" b="1" dirty="0">
                <a:ln/>
                <a:solidFill>
                  <a:schemeClr val="accent4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BentonSans Medium" panose="02000603000000020004" pitchFamily="2" charset="0"/>
              </a:rPr>
              <a:t>…They’re Preventable</a:t>
            </a:r>
          </a:p>
        </p:txBody>
      </p:sp>
      <p:pic>
        <p:nvPicPr>
          <p:cNvPr id="28" name="Picture 2" descr="turn pot handles toward the back of the stov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2" y="1701790"/>
            <a:ext cx="9188076" cy="4594040"/>
          </a:xfrm>
          <a:prstGeom prst="rect">
            <a:avLst/>
          </a:prstGeom>
          <a:noFill/>
          <a:ln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754080" y="5050971"/>
            <a:ext cx="5582937" cy="1111629"/>
            <a:chOff x="4754080" y="5050971"/>
            <a:chExt cx="5582937" cy="1111629"/>
          </a:xfrm>
        </p:grpSpPr>
        <p:sp>
          <p:nvSpPr>
            <p:cNvPr id="6" name="Rectangle 5"/>
            <p:cNvSpPr/>
            <p:nvPr/>
          </p:nvSpPr>
          <p:spPr>
            <a:xfrm>
              <a:off x="5225143" y="5050971"/>
              <a:ext cx="5050971" cy="1111629"/>
            </a:xfrm>
            <a:prstGeom prst="rect">
              <a:avLst/>
            </a:prstGeom>
            <a:solidFill>
              <a:srgbClr val="DBE0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4553" y="5524406"/>
              <a:ext cx="1292464" cy="62794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56442" y="5531870"/>
              <a:ext cx="2414419" cy="613015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754080" y="5533063"/>
              <a:ext cx="1414492" cy="610628"/>
            </a:xfrm>
            <a:prstGeom prst="rect">
              <a:avLst/>
            </a:prstGeom>
            <a:ln>
              <a:noFill/>
            </a:ln>
            <a:effectLst>
              <a:softEdge rad="88900"/>
            </a:effectLst>
          </p:spPr>
        </p:pic>
      </p:grpSp>
    </p:spTree>
    <p:extLst>
      <p:ext uri="{BB962C8B-B14F-4D97-AF65-F5344CB8AC3E}">
        <p14:creationId xmlns:p14="http://schemas.microsoft.com/office/powerpoint/2010/main" val="54415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4" y="211611"/>
            <a:ext cx="698203" cy="664688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417331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pic>
        <p:nvPicPr>
          <p:cNvPr id="29" name="Picture 6" descr="stay in the kitchen when coo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09" y="1614251"/>
            <a:ext cx="9426756" cy="4713380"/>
          </a:xfrm>
          <a:prstGeom prst="rect">
            <a:avLst/>
          </a:prstGeom>
          <a:noFill/>
          <a:ln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754080" y="5050971"/>
            <a:ext cx="5582937" cy="1111629"/>
            <a:chOff x="4754080" y="5050971"/>
            <a:chExt cx="5582937" cy="1111629"/>
          </a:xfrm>
        </p:grpSpPr>
        <p:sp>
          <p:nvSpPr>
            <p:cNvPr id="6" name="Rectangle 5"/>
            <p:cNvSpPr/>
            <p:nvPr/>
          </p:nvSpPr>
          <p:spPr>
            <a:xfrm>
              <a:off x="5225143" y="5050971"/>
              <a:ext cx="5050971" cy="1111629"/>
            </a:xfrm>
            <a:prstGeom prst="rect">
              <a:avLst/>
            </a:prstGeom>
            <a:solidFill>
              <a:srgbClr val="DBE0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4553" y="5524406"/>
              <a:ext cx="1292464" cy="62794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56442" y="5531870"/>
              <a:ext cx="2414419" cy="613015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54080" y="5533063"/>
              <a:ext cx="1414492" cy="610628"/>
            </a:xfrm>
            <a:prstGeom prst="rect">
              <a:avLst/>
            </a:prstGeom>
            <a:ln>
              <a:noFill/>
            </a:ln>
            <a:effectLst>
              <a:softEdge rad="88900"/>
            </a:effectLst>
          </p:spPr>
        </p:pic>
      </p:grpSp>
    </p:spTree>
    <p:extLst>
      <p:ext uri="{BB962C8B-B14F-4D97-AF65-F5344CB8AC3E}">
        <p14:creationId xmlns:p14="http://schemas.microsoft.com/office/powerpoint/2010/main" val="30139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4" y="211611"/>
            <a:ext cx="698203" cy="664688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417331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pic>
        <p:nvPicPr>
          <p:cNvPr id="73" name="Picture 6" descr="keep anything that can catch fire away from your stoveto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681" y="1655045"/>
            <a:ext cx="9116336" cy="4558170"/>
          </a:xfrm>
          <a:prstGeom prst="rect">
            <a:avLst/>
          </a:prstGeom>
          <a:noFill/>
          <a:ln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312229" y="5050971"/>
            <a:ext cx="4673600" cy="957943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553" y="5524406"/>
            <a:ext cx="1292464" cy="627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6442" y="5531870"/>
            <a:ext cx="2414419" cy="61301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4080" y="5533063"/>
            <a:ext cx="1414492" cy="610628"/>
          </a:xfrm>
          <a:prstGeom prst="rect">
            <a:avLst/>
          </a:prstGeom>
          <a:ln>
            <a:noFill/>
          </a:ln>
          <a:effectLst>
            <a:softEdge rad="88900"/>
          </a:effectLst>
        </p:spPr>
      </p:pic>
    </p:spTree>
    <p:extLst>
      <p:ext uri="{BB962C8B-B14F-4D97-AF65-F5344CB8AC3E}">
        <p14:creationId xmlns:p14="http://schemas.microsoft.com/office/powerpoint/2010/main" val="404941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4" y="211611"/>
            <a:ext cx="698203" cy="664688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417331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pic>
        <p:nvPicPr>
          <p:cNvPr id="22" name="Picture 4" descr="keep anything that can catch fire away from your stovetop - Spanis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73" y="1571508"/>
            <a:ext cx="9542954" cy="4771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312229" y="5050971"/>
            <a:ext cx="4673600" cy="957943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553" y="5524406"/>
            <a:ext cx="1292464" cy="627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6442" y="5531870"/>
            <a:ext cx="2414419" cy="61301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4080" y="5533063"/>
            <a:ext cx="1414492" cy="610628"/>
          </a:xfrm>
          <a:prstGeom prst="rect">
            <a:avLst/>
          </a:prstGeom>
          <a:ln>
            <a:noFill/>
          </a:ln>
          <a:effectLst>
            <a:softEdge rad="88900"/>
          </a:effectLst>
        </p:spPr>
      </p:pic>
    </p:spTree>
    <p:extLst>
      <p:ext uri="{BB962C8B-B14F-4D97-AF65-F5344CB8AC3E}">
        <p14:creationId xmlns:p14="http://schemas.microsoft.com/office/powerpoint/2010/main" val="106208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4" y="211611"/>
            <a:ext cx="698203" cy="664688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417331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pic>
        <p:nvPicPr>
          <p:cNvPr id="23" name="Picture 2" descr="stay in the kitchen when cooking - Spani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367" y="1569907"/>
            <a:ext cx="9458002" cy="472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754080" y="5050971"/>
            <a:ext cx="5582937" cy="1111629"/>
            <a:chOff x="4754080" y="5050971"/>
            <a:chExt cx="5582937" cy="1111629"/>
          </a:xfrm>
        </p:grpSpPr>
        <p:sp>
          <p:nvSpPr>
            <p:cNvPr id="6" name="Rectangle 5"/>
            <p:cNvSpPr/>
            <p:nvPr/>
          </p:nvSpPr>
          <p:spPr>
            <a:xfrm>
              <a:off x="5225143" y="5050971"/>
              <a:ext cx="5050971" cy="1111629"/>
            </a:xfrm>
            <a:prstGeom prst="rect">
              <a:avLst/>
            </a:prstGeom>
            <a:solidFill>
              <a:srgbClr val="DBE0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4553" y="5524406"/>
              <a:ext cx="1292464" cy="62794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56442" y="5531870"/>
              <a:ext cx="2414419" cy="613015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54080" y="5533063"/>
              <a:ext cx="1414492" cy="610628"/>
            </a:xfrm>
            <a:prstGeom prst="rect">
              <a:avLst/>
            </a:prstGeom>
            <a:ln>
              <a:noFill/>
            </a:ln>
            <a:effectLst>
              <a:softEdge rad="88900"/>
            </a:effectLst>
          </p:spPr>
        </p:pic>
      </p:grpSp>
    </p:spTree>
    <p:extLst>
      <p:ext uri="{BB962C8B-B14F-4D97-AF65-F5344CB8AC3E}">
        <p14:creationId xmlns:p14="http://schemas.microsoft.com/office/powerpoint/2010/main" val="249881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4" y="211611"/>
            <a:ext cx="698203" cy="664688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417331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pic>
        <p:nvPicPr>
          <p:cNvPr id="24" name="Picture 4" descr="oven fire safety tip - Spanis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366" y="1540745"/>
            <a:ext cx="9428063" cy="471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754080" y="5050971"/>
            <a:ext cx="5582937" cy="1111629"/>
            <a:chOff x="4754080" y="5050971"/>
            <a:chExt cx="5582937" cy="1111629"/>
          </a:xfrm>
        </p:grpSpPr>
        <p:sp>
          <p:nvSpPr>
            <p:cNvPr id="6" name="Rectangle 5"/>
            <p:cNvSpPr/>
            <p:nvPr/>
          </p:nvSpPr>
          <p:spPr>
            <a:xfrm>
              <a:off x="5225143" y="5050971"/>
              <a:ext cx="5050971" cy="1111629"/>
            </a:xfrm>
            <a:prstGeom prst="rect">
              <a:avLst/>
            </a:prstGeom>
            <a:solidFill>
              <a:srgbClr val="DBE0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4553" y="5524406"/>
              <a:ext cx="1292464" cy="62794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56442" y="5531870"/>
              <a:ext cx="2414419" cy="613015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54080" y="5533063"/>
              <a:ext cx="1414492" cy="610628"/>
            </a:xfrm>
            <a:prstGeom prst="rect">
              <a:avLst/>
            </a:prstGeom>
            <a:ln>
              <a:noFill/>
            </a:ln>
            <a:effectLst>
              <a:softEdge rad="88900"/>
            </a:effectLst>
          </p:spPr>
        </p:pic>
      </p:grpSp>
    </p:spTree>
    <p:extLst>
      <p:ext uri="{BB962C8B-B14F-4D97-AF65-F5344CB8AC3E}">
        <p14:creationId xmlns:p14="http://schemas.microsoft.com/office/powerpoint/2010/main" val="411455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36963"/>
            <a:ext cx="12192000" cy="5721039"/>
          </a:xfrm>
          <a:prstGeom prst="rect">
            <a:avLst/>
          </a:prstGeom>
          <a:gradFill flip="none" rotWithShape="1">
            <a:gsLst>
              <a:gs pos="36000">
                <a:srgbClr val="C00000">
                  <a:alpha val="30000"/>
                </a:srgbClr>
              </a:gs>
              <a:gs pos="0">
                <a:srgbClr val="CC0000"/>
              </a:gs>
              <a:gs pos="99000">
                <a:srgbClr val="00A5BE">
                  <a:alpha val="89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57" name="Rectangle 56"/>
          <p:cNvSpPr/>
          <p:nvPr/>
        </p:nvSpPr>
        <p:spPr>
          <a:xfrm>
            <a:off x="0" y="2"/>
            <a:ext cx="12192000" cy="1136961"/>
          </a:xfrm>
          <a:prstGeom prst="rect">
            <a:avLst/>
          </a:prstGeom>
          <a:gradFill>
            <a:gsLst>
              <a:gs pos="48000">
                <a:srgbClr val="152B75"/>
              </a:gs>
              <a:gs pos="0">
                <a:srgbClr val="00A5BE">
                  <a:alpha val="88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752280" y="2639822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76153" y="986506"/>
            <a:ext cx="10005393" cy="425033"/>
          </a:xfrm>
          <a:prstGeom prst="rect">
            <a:avLst/>
          </a:prstGeom>
          <a:solidFill>
            <a:srgbClr val="FF0000"/>
          </a:solidFill>
          <a:ln w="19050">
            <a:solidFill>
              <a:srgbClr val="D7AA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1163" y="211613"/>
            <a:ext cx="11271865" cy="67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4" y="211611"/>
            <a:ext cx="698203" cy="664688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417331" y="199436"/>
            <a:ext cx="8042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rgbClr val="00A5BE"/>
                  </a:solidFill>
                </a:ln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>
                      <a:alpha val="82000"/>
                    </a:schemeClr>
                  </a:outerShdw>
                </a:effectLst>
                <a:latin typeface="BentonSans Bold" panose="02000503000000020004" pitchFamily="2" charset="0"/>
              </a:rPr>
              <a:t>Cooking Fire Safety Awareness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314" y="978595"/>
            <a:ext cx="115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>
                  <a:solidFill>
                    <a:srgbClr val="00A5BE"/>
                  </a:solidFill>
                </a:ln>
                <a:solidFill>
                  <a:schemeClr val="bg1"/>
                </a:solidFill>
                <a:latin typeface="BentonSans Bold" panose="02000503000000020004" pitchFamily="2" charset="0"/>
              </a:rPr>
              <a:t>Cooking is the leading cause of home fires and home fire injuries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8624" y="39094268"/>
            <a:ext cx="9355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entonSans Regular" panose="02000503000000090004" pitchFamily="2" charset="0"/>
              </a:rPr>
              <a:t>For more Emergency Response information visit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10247" y="43600179"/>
            <a:ext cx="571983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  <a:latin typeface="BentonSans Regular" panose="02000503000000090004" pitchFamily="2" charset="0"/>
              </a:rPr>
              <a:t>Courtesy of the United States Fire Administration </a:t>
            </a:r>
          </a:p>
        </p:txBody>
      </p:sp>
      <p:pic>
        <p:nvPicPr>
          <p:cNvPr id="23" name="Picture 2" descr="turn pot handles toward the back of the stove - Spanis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664" y="1532834"/>
            <a:ext cx="9634286" cy="481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754080" y="5050971"/>
            <a:ext cx="5582937" cy="1111629"/>
            <a:chOff x="4754080" y="5050971"/>
            <a:chExt cx="5582937" cy="1111629"/>
          </a:xfrm>
        </p:grpSpPr>
        <p:sp>
          <p:nvSpPr>
            <p:cNvPr id="6" name="Rectangle 5"/>
            <p:cNvSpPr/>
            <p:nvPr/>
          </p:nvSpPr>
          <p:spPr>
            <a:xfrm>
              <a:off x="5225143" y="5050971"/>
              <a:ext cx="5050971" cy="1111629"/>
            </a:xfrm>
            <a:prstGeom prst="rect">
              <a:avLst/>
            </a:prstGeom>
            <a:solidFill>
              <a:srgbClr val="DBE0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4553" y="5524406"/>
              <a:ext cx="1292464" cy="62794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56442" y="5531870"/>
              <a:ext cx="2414419" cy="613015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54080" y="5533063"/>
              <a:ext cx="1414492" cy="610628"/>
            </a:xfrm>
            <a:prstGeom prst="rect">
              <a:avLst/>
            </a:prstGeom>
            <a:ln>
              <a:noFill/>
            </a:ln>
            <a:effectLst>
              <a:softEdge rad="88900"/>
            </a:effectLst>
          </p:spPr>
        </p:pic>
      </p:grpSp>
    </p:spTree>
    <p:extLst>
      <p:ext uri="{BB962C8B-B14F-4D97-AF65-F5344CB8AC3E}">
        <p14:creationId xmlns:p14="http://schemas.microsoft.com/office/powerpoint/2010/main" val="330264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8A15C805C46145B144FCD44B55E24D" ma:contentTypeVersion="12" ma:contentTypeDescription="Create a new document." ma:contentTypeScope="" ma:versionID="e52d158d926d274f02a86b7c8e101c97">
  <xsd:schema xmlns:xsd="http://www.w3.org/2001/XMLSchema" xmlns:xs="http://www.w3.org/2001/XMLSchema" xmlns:p="http://schemas.microsoft.com/office/2006/metadata/properties" xmlns:ns2="33a55f6a-0c35-42d5-b9bc-c417788a6ef6" xmlns:ns3="ad36b4ac-9522-4c15-a551-d12b46dae5f4" targetNamespace="http://schemas.microsoft.com/office/2006/metadata/properties" ma:root="true" ma:fieldsID="ca6d760240c77be7f36d2d6eeee92103" ns2:_="" ns3:_="">
    <xsd:import namespace="33a55f6a-0c35-42d5-b9bc-c417788a6ef6"/>
    <xsd:import namespace="ad36b4ac-9522-4c15-a551-d12b46dae5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a55f6a-0c35-42d5-b9bc-c417788a6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6b4ac-9522-4c15-a551-d12b46dae5f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D9E9F4-A0D3-4E18-80CF-25095F86F6D9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ad36b4ac-9522-4c15-a551-d12b46dae5f4"/>
    <ds:schemaRef ds:uri="33a55f6a-0c35-42d5-b9bc-c417788a6ef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A8F46EE-23F8-4BF9-B11B-2548A4F17A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243582-0A8F-4AEB-B5CF-5C4F702904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a55f6a-0c35-42d5-b9bc-c417788a6ef6"/>
    <ds:schemaRef ds:uri="ad36b4ac-9522-4c15-a551-d12b46dae5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2005</TotalTime>
  <Words>252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BentonSans Bold</vt:lpstr>
      <vt:lpstr>BentonSans Medium</vt:lpstr>
      <vt:lpstr>BentonSans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Petrillo</dc:creator>
  <cp:lastModifiedBy>Shashank Singh</cp:lastModifiedBy>
  <cp:revision>94</cp:revision>
  <cp:lastPrinted>2017-02-23T20:59:29Z</cp:lastPrinted>
  <dcterms:created xsi:type="dcterms:W3CDTF">2016-11-14T17:05:34Z</dcterms:created>
  <dcterms:modified xsi:type="dcterms:W3CDTF">2022-12-02T12:29:01Z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XPAuthor">
    <vt:lpwstr>Lawrence Pete Petrillo</vt:lpwstr>
  </property>
  <property fmtid="{D5CDD505-2E9C-101B-9397-08002B2CF9AE}" pid="3" name="AXPDataClassification">
    <vt:lpwstr>AXP Internal</vt:lpwstr>
  </property>
  <property fmtid="{D5CDD505-2E9C-101B-9397-08002B2CF9AE}" pid="4" name="AXPDataClassificationForSearch">
    <vt:lpwstr>AXPInternal_UniqueSearchString</vt:lpwstr>
  </property>
  <property fmtid="{D5CDD505-2E9C-101B-9397-08002B2CF9AE}" pid="5" name="ContentTypeId">
    <vt:lpwstr>0x010100CA8A15C805C46145B144FCD44B55E24D</vt:lpwstr>
  </property>
</Properties>
</file>